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9" r:id="rId5"/>
    <p:sldId id="266" r:id="rId6"/>
    <p:sldId id="270" r:id="rId7"/>
    <p:sldId id="258" r:id="rId8"/>
    <p:sldId id="272" r:id="rId9"/>
    <p:sldId id="259" r:id="rId10"/>
    <p:sldId id="261" r:id="rId11"/>
    <p:sldId id="268" r:id="rId12"/>
    <p:sldId id="260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7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43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14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56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24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356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05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9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07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649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1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99884-7571-4AE7-ADEF-1B8912DE56AB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5A9B8-3D78-49B0-9872-DEDAB5D57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02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19335" y="1801641"/>
            <a:ext cx="8748665" cy="4327556"/>
          </a:xfrm>
        </p:spPr>
        <p:txBody>
          <a:bodyPr>
            <a:normAutofit/>
          </a:bodyPr>
          <a:lstStyle/>
          <a:p>
            <a:pPr algn="l"/>
            <a:endParaRPr lang="ru-RU" dirty="0" smtClean="0"/>
          </a:p>
          <a:p>
            <a:pPr algn="l"/>
            <a:endParaRPr lang="ru-RU" sz="4400" dirty="0" smtClean="0"/>
          </a:p>
          <a:p>
            <a:pPr lvl="1" algn="l"/>
            <a:r>
              <a:rPr lang="ru-RU" sz="5400" dirty="0" smtClean="0"/>
              <a:t>Публичный отчёт</a:t>
            </a:r>
          </a:p>
          <a:p>
            <a:pPr lvl="1" algn="l"/>
            <a:r>
              <a:rPr lang="ru-RU" sz="2800" dirty="0" smtClean="0"/>
              <a:t>о работе</a:t>
            </a:r>
          </a:p>
          <a:p>
            <a:pPr lvl="1" algn="l"/>
            <a:r>
              <a:rPr lang="ru-RU" dirty="0" smtClean="0"/>
              <a:t>муниципального бюджетного общеобразовательного учреждения</a:t>
            </a:r>
          </a:p>
          <a:p>
            <a:pPr lvl="1" algn="l"/>
            <a:r>
              <a:rPr lang="ru-RU" sz="3200" dirty="0" smtClean="0"/>
              <a:t>«</a:t>
            </a:r>
            <a:r>
              <a:rPr lang="ru-RU" sz="3200" dirty="0"/>
              <a:t>Средняя общеобразовательная школа №12</a:t>
            </a:r>
            <a:r>
              <a:rPr lang="ru-RU" sz="3200" dirty="0" smtClean="0"/>
              <a:t>»</a:t>
            </a:r>
          </a:p>
          <a:p>
            <a:pPr lvl="1" algn="l"/>
            <a:r>
              <a:rPr lang="ru-RU" dirty="0" err="1" smtClean="0"/>
              <a:t>Вахитовского</a:t>
            </a:r>
            <a:r>
              <a:rPr lang="ru-RU" dirty="0" smtClean="0"/>
              <a:t> </a:t>
            </a:r>
            <a:r>
              <a:rPr lang="ru-RU" dirty="0"/>
              <a:t>района г. </a:t>
            </a:r>
            <a:r>
              <a:rPr lang="ru-RU" dirty="0" smtClean="0"/>
              <a:t>Казани</a:t>
            </a:r>
          </a:p>
          <a:p>
            <a:pPr lvl="1" algn="l"/>
            <a:r>
              <a:rPr lang="ru-RU" sz="2800" dirty="0" smtClean="0"/>
              <a:t>в 2020-2021 учебном году</a:t>
            </a:r>
            <a:endParaRPr lang="ru-RU" sz="2800" dirty="0"/>
          </a:p>
          <a:p>
            <a:pPr lvl="1" algn="l"/>
            <a:endParaRPr lang="ru-RU" dirty="0" smtClean="0"/>
          </a:p>
          <a:p>
            <a:pPr lvl="1" algn="l"/>
            <a:endParaRPr lang="ru-RU" dirty="0" smtClean="0"/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4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634" y="2191839"/>
            <a:ext cx="8421188" cy="3895452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ru-RU" sz="12800" b="1" dirty="0" smtClean="0"/>
              <a:t>Результаты и перспективы дистанционной формы образования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ru-RU" sz="8800" dirty="0" smtClean="0">
              <a:solidFill>
                <a:srgbClr val="FF0000"/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ru-RU" sz="8800" dirty="0" smtClean="0"/>
              <a:t>Организовано обучение преподавателей для перевода процесса образования в цифровую среду;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ru-RU" sz="8800" dirty="0" smtClean="0"/>
              <a:t>Создан новый график обучения, уроки получили формы в соответствии с требованиями СанПиН;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ru-RU" sz="8800" dirty="0" smtClean="0"/>
              <a:t>Административные процедуры упрощены.</a:t>
            </a:r>
            <a:endParaRPr lang="ru-RU" dirty="0" smtClean="0"/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7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634" y="2191839"/>
            <a:ext cx="8421188" cy="3895452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ru-RU" sz="11200" b="1" dirty="0" smtClean="0"/>
              <a:t>Информация </a:t>
            </a:r>
            <a:r>
              <a:rPr lang="ru-RU" sz="11200" b="1" dirty="0"/>
              <a:t>о планируемых направлениях развития образования в </a:t>
            </a:r>
            <a:r>
              <a:rPr lang="ru-RU" sz="11200" b="1" dirty="0" smtClean="0"/>
              <a:t>школе</a:t>
            </a:r>
          </a:p>
          <a:p>
            <a:pPr lvl="1" algn="l"/>
            <a:r>
              <a:rPr lang="ru-RU" sz="7200" dirty="0" smtClean="0"/>
              <a:t>в </a:t>
            </a:r>
            <a:r>
              <a:rPr lang="ru-RU" sz="7200" dirty="0"/>
              <a:t>2020/2021 учебном </a:t>
            </a:r>
            <a:r>
              <a:rPr lang="ru-RU" sz="7200" dirty="0" smtClean="0"/>
              <a:t>году (кратко)</a:t>
            </a:r>
            <a:endParaRPr lang="ru-RU" sz="7200" dirty="0"/>
          </a:p>
          <a:p>
            <a:pPr lvl="1" algn="l"/>
            <a:endParaRPr lang="ru-RU" sz="36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8800" dirty="0" smtClean="0"/>
              <a:t>Проведение </a:t>
            </a:r>
            <a:r>
              <a:rPr lang="ru-RU" sz="8800" dirty="0"/>
              <a:t>первого городского фестиваля ремесел и наук для школьников «Веселый Роджер»;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ru-RU" sz="8800" dirty="0"/>
              <a:t>Реализация </a:t>
            </a:r>
            <a:r>
              <a:rPr lang="ru-RU" sz="8800" dirty="0" err="1"/>
              <a:t>внутришкольного</a:t>
            </a:r>
            <a:r>
              <a:rPr lang="ru-RU" sz="8800" dirty="0"/>
              <a:t> проекта «Олимп» по подготовке учащихся к олимпиадам;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ru-RU" sz="8800" dirty="0"/>
              <a:t>Сотрудничество с КФУ (</a:t>
            </a:r>
            <a:r>
              <a:rPr lang="ru-RU" sz="8800" dirty="0" smtClean="0"/>
              <a:t>юридический, филологический факультеты);</a:t>
            </a:r>
            <a:endParaRPr lang="ru-RU" sz="8800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ru-RU" sz="8800" dirty="0"/>
              <a:t>Реализация языкового проекта совместно с </a:t>
            </a:r>
            <a:r>
              <a:rPr lang="en-US" sz="8800" dirty="0"/>
              <a:t>Cambridge Assessment English</a:t>
            </a:r>
            <a:r>
              <a:rPr lang="ru-RU" sz="8800" dirty="0"/>
              <a:t>;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ru-RU" sz="8800" dirty="0" smtClean="0"/>
              <a:t>Участие в конкурсе </a:t>
            </a:r>
            <a:r>
              <a:rPr lang="ru-RU" sz="8800" dirty="0"/>
              <a:t>Учитель года</a:t>
            </a:r>
            <a:r>
              <a:rPr lang="ru-RU" sz="8800" dirty="0" smtClean="0"/>
              <a:t>;</a:t>
            </a:r>
          </a:p>
          <a:p>
            <a:pPr lvl="1" algn="l"/>
            <a:endParaRPr lang="ru-RU" dirty="0" smtClean="0"/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634" y="2191839"/>
            <a:ext cx="8421188" cy="3895452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ru-RU" sz="11200" b="1" dirty="0"/>
              <a:t>Информация о планируемых направлениях развития образования в школе</a:t>
            </a:r>
          </a:p>
          <a:p>
            <a:pPr lvl="1" algn="l"/>
            <a:r>
              <a:rPr lang="ru-RU" sz="7200" dirty="0"/>
              <a:t>в 2020/2021 учебном году (кратко)</a:t>
            </a:r>
          </a:p>
          <a:p>
            <a:pPr lvl="1" algn="l"/>
            <a:endParaRPr lang="ru-RU" sz="3600" dirty="0" smtClean="0"/>
          </a:p>
          <a:p>
            <a:pPr lvl="1" algn="l"/>
            <a:endParaRPr lang="ru-RU" sz="3600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ru-RU" sz="8800" dirty="0" smtClean="0"/>
              <a:t>Реализация </a:t>
            </a:r>
            <a:r>
              <a:rPr lang="ru-RU" sz="8800" dirty="0" err="1"/>
              <a:t>внутришкольного</a:t>
            </a:r>
            <a:r>
              <a:rPr lang="ru-RU" sz="8800" dirty="0"/>
              <a:t> проекта «Наставничество»;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ru-RU" sz="8800" dirty="0"/>
              <a:t>Проведение 9 национальных еврейских праздников;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ru-RU" sz="8800" dirty="0"/>
              <a:t>Подготовка к открытию физико-математического класса </a:t>
            </a:r>
            <a:r>
              <a:rPr lang="ru-RU" sz="8800" dirty="0" smtClean="0"/>
              <a:t>(сократить отток </a:t>
            </a:r>
            <a:r>
              <a:rPr lang="ru-RU" sz="8800" dirty="0"/>
              <a:t>учащихся в школу №131</a:t>
            </a:r>
            <a:r>
              <a:rPr lang="ru-RU" sz="8800" dirty="0" smtClean="0"/>
              <a:t>, </a:t>
            </a:r>
            <a:r>
              <a:rPr lang="en-US" sz="8800" dirty="0" smtClean="0"/>
              <a:t>IT</a:t>
            </a:r>
            <a:r>
              <a:rPr lang="ru-RU" sz="8800" dirty="0" smtClean="0"/>
              <a:t> </a:t>
            </a:r>
            <a:r>
              <a:rPr lang="ru-RU" sz="8800" dirty="0"/>
              <a:t>лицей)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ru-RU" sz="8800" dirty="0"/>
              <a:t>Подготовка к открытию классов по предметам «Технология» с углубленным изучением </a:t>
            </a:r>
            <a:r>
              <a:rPr lang="en-US" sz="8800" dirty="0"/>
              <a:t>IT </a:t>
            </a:r>
            <a:r>
              <a:rPr lang="ru-RU" sz="8800" dirty="0"/>
              <a:t>технологий</a:t>
            </a:r>
          </a:p>
          <a:p>
            <a:pPr lvl="1" algn="l"/>
            <a:r>
              <a:rPr lang="ru-RU" sz="8800" dirty="0" smtClean="0"/>
              <a:t> </a:t>
            </a:r>
          </a:p>
          <a:p>
            <a:pPr lvl="1" algn="l"/>
            <a:endParaRPr lang="ru-RU" dirty="0" smtClean="0"/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36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634" y="3257005"/>
            <a:ext cx="8421188" cy="2830285"/>
          </a:xfrm>
        </p:spPr>
        <p:txBody>
          <a:bodyPr>
            <a:normAutofit/>
          </a:bodyPr>
          <a:lstStyle/>
          <a:p>
            <a:pPr lvl="1"/>
            <a:r>
              <a:rPr lang="ru-RU" sz="6000" dirty="0" smtClean="0"/>
              <a:t>Благодарим за внимание! </a:t>
            </a:r>
          </a:p>
          <a:p>
            <a:pPr lvl="1" algn="l"/>
            <a:endParaRPr lang="ru-RU" dirty="0" smtClean="0"/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3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2191839"/>
            <a:ext cx="8252822" cy="723845"/>
          </a:xfrm>
        </p:spPr>
        <p:txBody>
          <a:bodyPr>
            <a:normAutofit fontScale="92500"/>
          </a:bodyPr>
          <a:lstStyle/>
          <a:p>
            <a:pPr lvl="1" algn="l"/>
            <a:r>
              <a:rPr lang="ru-RU" sz="3600" dirty="0" smtClean="0"/>
              <a:t>Характеристика педагогического состава</a:t>
            </a:r>
          </a:p>
          <a:p>
            <a:pPr lvl="1" algn="l"/>
            <a:endParaRPr lang="ru-RU" dirty="0" smtClean="0"/>
          </a:p>
          <a:p>
            <a:pPr lvl="1" algn="l"/>
            <a:endParaRPr lang="ru-RU" dirty="0" smtClean="0"/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361538"/>
              </p:ext>
            </p:extLst>
          </p:nvPr>
        </p:nvGraphicFramePr>
        <p:xfrm>
          <a:off x="2032000" y="2915683"/>
          <a:ext cx="8128000" cy="30809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/>
                <a:gridCol w="1625600"/>
                <a:gridCol w="1625600"/>
                <a:gridCol w="1625600"/>
                <a:gridCol w="1625600"/>
              </a:tblGrid>
              <a:tr h="3894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2017/2018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2018/2019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2019/2020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2020/2021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746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Численность педагогов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52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51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55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56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722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+mn-lt"/>
                        </a:rPr>
                        <a:t>Категория</a:t>
                      </a:r>
                      <a:r>
                        <a:rPr lang="ru-RU" sz="1800" baseline="0" dirty="0" smtClean="0">
                          <a:latin typeface="+mn-lt"/>
                        </a:rPr>
                        <a:t>, первая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17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18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11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</a:rPr>
                        <a:t>в процессе аттестации</a:t>
                      </a:r>
                      <a:endParaRPr lang="ru-RU" sz="1600" dirty="0">
                        <a:latin typeface="+mn-lt"/>
                      </a:endParaRPr>
                    </a:p>
                  </a:txBody>
                  <a:tcPr/>
                </a:tc>
              </a:tr>
              <a:tr h="6722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</a:rPr>
                        <a:t>Категория</a:t>
                      </a:r>
                      <a:r>
                        <a:rPr lang="ru-RU" sz="1800" baseline="0" dirty="0" smtClean="0">
                          <a:latin typeface="+mn-lt"/>
                        </a:rPr>
                        <a:t>, высшая</a:t>
                      </a:r>
                      <a:endParaRPr lang="ru-RU" sz="18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14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15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18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+mn-lt"/>
                        </a:rPr>
                        <a:t>в процессе аттестации</a:t>
                      </a:r>
                    </a:p>
                  </a:txBody>
                  <a:tcPr anchor="ctr"/>
                </a:tc>
              </a:tr>
              <a:tr h="6722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+mn-lt"/>
                        </a:rPr>
                        <a:t>Учёная степень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2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2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4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90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634" y="2191839"/>
            <a:ext cx="8421188" cy="3895452"/>
          </a:xfrm>
        </p:spPr>
        <p:txBody>
          <a:bodyPr>
            <a:normAutofit/>
          </a:bodyPr>
          <a:lstStyle/>
          <a:p>
            <a:pPr lvl="1" algn="l"/>
            <a:r>
              <a:rPr lang="ru-RU" sz="1200" dirty="0" smtClean="0"/>
              <a:t>  </a:t>
            </a:r>
          </a:p>
          <a:p>
            <a:pPr lvl="1" algn="l"/>
            <a:endParaRPr lang="ru-RU" dirty="0" smtClean="0"/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374743"/>
              </p:ext>
            </p:extLst>
          </p:nvPr>
        </p:nvGraphicFramePr>
        <p:xfrm>
          <a:off x="1036320" y="3289329"/>
          <a:ext cx="9379776" cy="28793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72309"/>
                <a:gridCol w="1107467"/>
              </a:tblGrid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Почетная грамота районных отделов образования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Почетная грамота Управления образования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Почетная грамота Министерства образования и науки РТ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Благодарственное письмо Министерства образования и науки РТ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Почетная грамота Министерства образования и науки РФ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Знак отличия «Почетный наставник»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Нагрудной знак «Почетный работник воспитания и просвещения  РФ»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36790" y="1839956"/>
            <a:ext cx="7789495" cy="1146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dirty="0"/>
              <a:t>Информация по </a:t>
            </a:r>
            <a:r>
              <a:rPr lang="ru-RU" sz="4000" dirty="0" smtClean="0"/>
              <a:t>наградам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/>
              <a:t>2019-2020</a:t>
            </a:r>
            <a:r>
              <a:rPr lang="ru-RU" sz="2400" dirty="0"/>
              <a:t>,  2020-2021 учебный года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07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634" y="2191839"/>
            <a:ext cx="8421188" cy="3895452"/>
          </a:xfrm>
        </p:spPr>
        <p:txBody>
          <a:bodyPr>
            <a:normAutofit/>
          </a:bodyPr>
          <a:lstStyle/>
          <a:p>
            <a:pPr lvl="1" algn="l"/>
            <a:r>
              <a:rPr lang="ru-RU" sz="1200" dirty="0" smtClean="0"/>
              <a:t>  </a:t>
            </a:r>
          </a:p>
          <a:p>
            <a:pPr lvl="1" algn="l"/>
            <a:endParaRPr lang="ru-RU" dirty="0" smtClean="0"/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195246"/>
              </p:ext>
            </p:extLst>
          </p:nvPr>
        </p:nvGraphicFramePr>
        <p:xfrm>
          <a:off x="1036320" y="3289329"/>
          <a:ext cx="9379776" cy="30204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72309"/>
                <a:gridCol w="1107467"/>
              </a:tblGrid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 err="1" smtClean="0">
                          <a:solidFill>
                            <a:schemeClr val="tx1"/>
                          </a:solidFill>
                          <a:effectLst/>
                        </a:rPr>
                        <a:t>Межпредметные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 технологии как инструмент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формирования </a:t>
                      </a:r>
                      <a:r>
                        <a:rPr lang="ru-RU" sz="2000" b="0" baseline="0" dirty="0" err="1" smtClean="0">
                          <a:solidFill>
                            <a:srgbClr val="FF0000"/>
                          </a:solidFill>
                          <a:effectLst/>
                        </a:rPr>
                        <a:t>метапредметных</a:t>
                      </a:r>
                      <a:r>
                        <a:rPr lang="ru-RU" sz="2000" b="0" baseline="0" dirty="0" smtClean="0">
                          <a:solidFill>
                            <a:srgbClr val="FF0000"/>
                          </a:solidFill>
                          <a:effectLst/>
                        </a:rPr>
                        <a:t> способностей 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у обучающихся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Современная образовательная </a:t>
                      </a:r>
                      <a:r>
                        <a:rPr lang="ru-RU" sz="2000" b="0" dirty="0" smtClean="0">
                          <a:solidFill>
                            <a:srgbClr val="FF0000"/>
                          </a:solidFill>
                          <a:effectLst/>
                        </a:rPr>
                        <a:t>цифровая</a:t>
                      </a:r>
                      <a:r>
                        <a:rPr lang="ru-RU" sz="2000" b="0" baseline="0" dirty="0" smtClean="0">
                          <a:solidFill>
                            <a:srgbClr val="FF0000"/>
                          </a:solidFill>
                          <a:effectLst/>
                        </a:rPr>
                        <a:t> среда 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в начальной школе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Управление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образовательной организацией в условиях </a:t>
                      </a:r>
                      <a:r>
                        <a:rPr lang="ru-RU" sz="2000" b="0" baseline="0" dirty="0" smtClean="0">
                          <a:solidFill>
                            <a:srgbClr val="FF0000"/>
                          </a:solidFill>
                          <a:effectLst/>
                        </a:rPr>
                        <a:t>реализации национального проекта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«Образование»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Организация </a:t>
                      </a:r>
                      <a:r>
                        <a:rPr lang="ru-RU" sz="2000" b="0" dirty="0" smtClean="0">
                          <a:solidFill>
                            <a:srgbClr val="FF0000"/>
                          </a:solidFill>
                          <a:effectLst/>
                        </a:rPr>
                        <a:t>первичной профилактики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000" b="0" dirty="0" err="1" smtClean="0">
                          <a:solidFill>
                            <a:schemeClr val="tx1"/>
                          </a:solidFill>
                          <a:effectLst/>
                        </a:rPr>
                        <a:t>аутоагрессивного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 поведения подростков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1134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 smtClean="0">
                          <a:solidFill>
                            <a:srgbClr val="FF0000"/>
                          </a:solidFill>
                          <a:effectLst/>
                        </a:rPr>
                        <a:t>Инновационные подходы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в преподавании предмета «</a:t>
                      </a:r>
                      <a:r>
                        <a:rPr lang="ru-RU" sz="2000" b="0" baseline="0" dirty="0" smtClean="0">
                          <a:solidFill>
                            <a:srgbClr val="FF0000"/>
                          </a:solidFill>
                          <a:effectLst/>
                        </a:rPr>
                        <a:t>Математика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» в основной и средней школе с учётом требований ФГОС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36790" y="1839956"/>
            <a:ext cx="7789495" cy="1146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dirty="0" smtClean="0"/>
              <a:t>Курсы повышения квалификации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/>
              <a:t>2019-2020</a:t>
            </a:r>
            <a:r>
              <a:rPr lang="ru-RU" sz="2400" dirty="0"/>
              <a:t>,  2020-2021 учебный года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81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7272" y="1653419"/>
            <a:ext cx="8252822" cy="368481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ru-RU" sz="12800" dirty="0" smtClean="0"/>
              <a:t>Новые сотрудники школы</a:t>
            </a:r>
          </a:p>
          <a:p>
            <a:pPr lvl="1" algn="l"/>
            <a:endParaRPr lang="ru-RU" dirty="0" smtClean="0"/>
          </a:p>
          <a:p>
            <a:pPr lvl="1" algn="l"/>
            <a:endParaRPr lang="ru-RU" dirty="0" smtClean="0"/>
          </a:p>
          <a:p>
            <a:r>
              <a:rPr lang="ru-RU" sz="9600" dirty="0"/>
              <a:t>	</a:t>
            </a:r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228718"/>
              </p:ext>
            </p:extLst>
          </p:nvPr>
        </p:nvGraphicFramePr>
        <p:xfrm>
          <a:off x="1465942" y="2212531"/>
          <a:ext cx="9445897" cy="4144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3144"/>
                <a:gridCol w="3222171"/>
                <a:gridCol w="3030582"/>
              </a:tblGrid>
              <a:tr h="841897"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Александрович</a:t>
                      </a:r>
                    </a:p>
                    <a:p>
                      <a:r>
                        <a:rPr lang="ru-RU" sz="2000" b="1" dirty="0" smtClean="0"/>
                        <a:t>Юлия Игоревна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err="1" smtClean="0"/>
                        <a:t>Марданов</a:t>
                      </a:r>
                      <a:endParaRPr lang="ru-RU" sz="2800" b="1" dirty="0" smtClean="0"/>
                    </a:p>
                    <a:p>
                      <a:r>
                        <a:rPr lang="ru-RU" sz="2000" b="1" dirty="0" smtClean="0"/>
                        <a:t>Марат Вадимович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Сафина</a:t>
                      </a:r>
                    </a:p>
                    <a:p>
                      <a:r>
                        <a:rPr lang="ru-RU" sz="2000" b="1" dirty="0" smtClean="0"/>
                        <a:t>Альбина Альбертовна</a:t>
                      </a:r>
                      <a:endParaRPr lang="ru-RU" sz="2000" dirty="0"/>
                    </a:p>
                  </a:txBody>
                  <a:tcPr/>
                </a:tc>
              </a:tr>
              <a:tr h="3302829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b="1" dirty="0" smtClean="0"/>
                        <a:t>Филолог.</a:t>
                      </a:r>
                      <a:r>
                        <a:rPr lang="ru-RU" sz="2000" dirty="0" smtClean="0"/>
                        <a:t> Преподаватель русского языка и литературы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2000" b="1" dirty="0" smtClean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b="1" dirty="0" smtClean="0"/>
                        <a:t>Педагогический стаж - </a:t>
                      </a:r>
                      <a:r>
                        <a:rPr lang="ru-RU" sz="2000" dirty="0" smtClean="0"/>
                        <a:t>16 лет</a:t>
                      </a:r>
                      <a:r>
                        <a:rPr lang="ru-RU" sz="2000" b="1" dirty="0" smtClean="0"/>
                        <a:t>, </a:t>
                      </a:r>
                      <a:r>
                        <a:rPr lang="ru-RU" sz="2000" dirty="0" smtClean="0"/>
                        <a:t>высшая квалификационная категория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2000" b="1" dirty="0" smtClean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b="1" dirty="0" smtClean="0"/>
                        <a:t>Управленческий стаж</a:t>
                      </a:r>
                      <a:endParaRPr lang="ru-RU" sz="200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Математик</a:t>
                      </a:r>
                      <a:endParaRPr lang="ru-RU" sz="2000" dirty="0" smtClean="0"/>
                    </a:p>
                    <a:p>
                      <a:pPr algn="l"/>
                      <a:endParaRPr lang="ru-RU" sz="2000" b="1" dirty="0" smtClean="0"/>
                    </a:p>
                    <a:p>
                      <a:pPr algn="l"/>
                      <a:r>
                        <a:rPr lang="ru-RU" sz="2000" b="1" dirty="0" smtClean="0"/>
                        <a:t>Педагогический стаж - </a:t>
                      </a:r>
                      <a:r>
                        <a:rPr lang="ru-RU" sz="2000" dirty="0" smtClean="0"/>
                        <a:t>23 года</a:t>
                      </a:r>
                      <a:r>
                        <a:rPr lang="ru-RU" sz="2000" b="1" dirty="0" smtClean="0"/>
                        <a:t>, </a:t>
                      </a:r>
                      <a:r>
                        <a:rPr lang="ru-RU" sz="2000" dirty="0" smtClean="0"/>
                        <a:t>высшая квалификационная категория</a:t>
                      </a:r>
                    </a:p>
                    <a:p>
                      <a:pPr algn="l"/>
                      <a:endParaRPr lang="ru-RU" sz="2000" b="1" dirty="0" smtClean="0"/>
                    </a:p>
                    <a:p>
                      <a:pPr algn="l"/>
                      <a:r>
                        <a:rPr lang="ru-RU" sz="2000" b="1" dirty="0" smtClean="0"/>
                        <a:t>Кандидат педагогических наук</a:t>
                      </a:r>
                      <a:endParaRPr lang="ru-RU" sz="2000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Филолог.</a:t>
                      </a:r>
                      <a:r>
                        <a:rPr lang="ru-RU" sz="2000" dirty="0" smtClean="0"/>
                        <a:t> Преподаватель английского языка</a:t>
                      </a:r>
                    </a:p>
                    <a:p>
                      <a:pPr algn="l"/>
                      <a:endParaRPr lang="ru-RU" sz="2000" b="1" dirty="0" smtClean="0"/>
                    </a:p>
                    <a:p>
                      <a:pPr algn="l"/>
                      <a:r>
                        <a:rPr lang="ru-RU" sz="2000" b="1" dirty="0" smtClean="0"/>
                        <a:t>Педагогический стаж - </a:t>
                      </a:r>
                      <a:r>
                        <a:rPr lang="ru-RU" sz="2000" dirty="0" smtClean="0"/>
                        <a:t>13 лет</a:t>
                      </a:r>
                      <a:r>
                        <a:rPr lang="ru-RU" sz="2000" b="1" dirty="0" smtClean="0"/>
                        <a:t>, </a:t>
                      </a:r>
                      <a:r>
                        <a:rPr lang="ru-RU" sz="2000" dirty="0" smtClean="0"/>
                        <a:t>первая квалификационная категория</a:t>
                      </a:r>
                    </a:p>
                    <a:p>
                      <a:pPr algn="l"/>
                      <a:endParaRPr lang="ru-RU" sz="2000" b="1" dirty="0" smtClean="0"/>
                    </a:p>
                    <a:p>
                      <a:pPr algn="l"/>
                      <a:r>
                        <a:rPr lang="ru-RU" sz="2000" b="1" dirty="0" smtClean="0"/>
                        <a:t>Управленческий стаж</a:t>
                      </a:r>
                      <a:endParaRPr lang="ru-RU" sz="2000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717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7272" y="1653419"/>
            <a:ext cx="8252822" cy="368481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ru-RU" sz="12800" dirty="0" smtClean="0"/>
              <a:t>Новые сотрудники школы</a:t>
            </a:r>
          </a:p>
          <a:p>
            <a:pPr lvl="1" algn="l"/>
            <a:endParaRPr lang="ru-RU" dirty="0" smtClean="0"/>
          </a:p>
          <a:p>
            <a:pPr lvl="1" algn="l"/>
            <a:endParaRPr lang="ru-RU" dirty="0" smtClean="0"/>
          </a:p>
          <a:p>
            <a:r>
              <a:rPr lang="ru-RU" sz="9600" dirty="0"/>
              <a:t>	</a:t>
            </a:r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595827"/>
              </p:ext>
            </p:extLst>
          </p:nvPr>
        </p:nvGraphicFramePr>
        <p:xfrm>
          <a:off x="1184367" y="2168988"/>
          <a:ext cx="10058399" cy="4144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7660"/>
                <a:gridCol w="3341592"/>
                <a:gridCol w="3269147"/>
              </a:tblGrid>
              <a:tr h="841897">
                <a:tc>
                  <a:txBody>
                    <a:bodyPr/>
                    <a:lstStyle/>
                    <a:p>
                      <a:r>
                        <a:rPr lang="ru-RU" sz="2800" b="1" dirty="0" err="1" smtClean="0"/>
                        <a:t>Русакова</a:t>
                      </a:r>
                      <a:endParaRPr lang="ru-RU" sz="2800" b="1" dirty="0" smtClean="0"/>
                    </a:p>
                    <a:p>
                      <a:r>
                        <a:rPr lang="ru-RU" sz="2000" b="1" dirty="0" smtClean="0"/>
                        <a:t>Екатерина Юрьевна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/>
                        <a:t>Нигматуллина</a:t>
                      </a:r>
                      <a:endParaRPr lang="ru-RU" sz="2800" dirty="0" smtClean="0"/>
                    </a:p>
                    <a:p>
                      <a:r>
                        <a:rPr lang="ru-RU" sz="2000" dirty="0" smtClean="0"/>
                        <a:t>Венера </a:t>
                      </a:r>
                      <a:r>
                        <a:rPr lang="ru-RU" sz="2000" dirty="0" err="1" smtClean="0"/>
                        <a:t>Илдусовна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/>
                        <a:t>Ашурова</a:t>
                      </a:r>
                      <a:endParaRPr lang="ru-RU" sz="2800" dirty="0" smtClean="0"/>
                    </a:p>
                    <a:p>
                      <a:r>
                        <a:rPr lang="ru-RU" sz="2000" dirty="0" smtClean="0"/>
                        <a:t>Вероника </a:t>
                      </a:r>
                      <a:r>
                        <a:rPr lang="ru-RU" sz="2000" dirty="0" err="1" smtClean="0"/>
                        <a:t>Шералиевна</a:t>
                      </a:r>
                      <a:endParaRPr lang="ru-RU" sz="2000" dirty="0" smtClean="0"/>
                    </a:p>
                  </a:txBody>
                  <a:tcPr/>
                </a:tc>
              </a:tr>
              <a:tr h="3302829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b="1" dirty="0" smtClean="0"/>
                        <a:t>Преподаватель химии</a:t>
                      </a:r>
                      <a:endParaRPr lang="ru-RU" sz="2000" dirty="0" smtClean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2000" b="1" dirty="0" smtClean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b="1" dirty="0" smtClean="0"/>
                        <a:t>Педагогический стаж - </a:t>
                      </a:r>
                      <a:r>
                        <a:rPr lang="ru-RU" sz="2000" dirty="0" smtClean="0"/>
                        <a:t>8 лет</a:t>
                      </a:r>
                      <a:r>
                        <a:rPr lang="ru-RU" sz="2000" b="1" dirty="0" smtClean="0"/>
                        <a:t>, </a:t>
                      </a:r>
                      <a:r>
                        <a:rPr lang="ru-RU" sz="2000" dirty="0" smtClean="0"/>
                        <a:t>высшая квалификационная категория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2000" dirty="0" smtClean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/>
                        <a:t>Лауреат конкурса «Учитель года», 2018 года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/>
                        <a:t>Победители республиканских и федеральных конкурсов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Преподаватель английского языка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Педагогический стаж – </a:t>
                      </a:r>
                      <a:r>
                        <a:rPr lang="ru-RU" sz="2000" dirty="0" smtClean="0"/>
                        <a:t>35 лет, высшая квалификационная категория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2000" dirty="0" smtClean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/>
                        <a:t>Грант «</a:t>
                      </a:r>
                      <a:r>
                        <a:rPr lang="ru-RU" sz="2000" dirty="0" err="1" smtClean="0"/>
                        <a:t>Алгарыш</a:t>
                      </a:r>
                      <a:r>
                        <a:rPr lang="ru-RU" sz="2000" dirty="0" smtClean="0"/>
                        <a:t>»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/>
                        <a:t>Член</a:t>
                      </a:r>
                      <a:r>
                        <a:rPr lang="ru-RU" sz="2000" baseline="0" dirty="0" smtClean="0"/>
                        <a:t> жюри предметных олимпиад</a:t>
                      </a:r>
                      <a:endParaRPr lang="ru-RU" sz="200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Педагог-организатор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/>
                        <a:t>Советник </a:t>
                      </a:r>
                      <a:r>
                        <a:rPr lang="ru-RU" sz="2000" dirty="0" smtClean="0"/>
                        <a:t>председателя Молодежного  правительства Республики Татарстан при Кабинете Министров РТ</a:t>
                      </a:r>
                      <a:r>
                        <a:rPr lang="ru-RU" sz="2000" dirty="0" smtClean="0"/>
                        <a:t>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/>
                        <a:t>Певица, актриса театра кино.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/>
                        <a:t>Лауреат Международных конкурсов.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189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2191839"/>
            <a:ext cx="8252822" cy="723845"/>
          </a:xfrm>
        </p:spPr>
        <p:txBody>
          <a:bodyPr>
            <a:normAutofit/>
          </a:bodyPr>
          <a:lstStyle/>
          <a:p>
            <a:pPr lvl="1" algn="l"/>
            <a:r>
              <a:rPr lang="ru-RU" sz="3600" dirty="0"/>
              <a:t>Результативность работы школы </a:t>
            </a:r>
            <a:endParaRPr lang="ru-RU" dirty="0" smtClean="0"/>
          </a:p>
          <a:p>
            <a:pPr lvl="1" algn="l"/>
            <a:endParaRPr lang="ru-RU" dirty="0" smtClean="0"/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74696"/>
              </p:ext>
            </p:extLst>
          </p:nvPr>
        </p:nvGraphicFramePr>
        <p:xfrm>
          <a:off x="992778" y="2915685"/>
          <a:ext cx="9953896" cy="3472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7359"/>
                <a:gridCol w="1123406"/>
                <a:gridCol w="1132114"/>
                <a:gridCol w="1149532"/>
                <a:gridCol w="1001485"/>
              </a:tblGrid>
              <a:tr h="38289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2017/2018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2018/2019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2019/2020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2020/2021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809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Сведения о численности обучающихся 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627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657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648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</a:t>
                      </a:r>
                      <a:r>
                        <a:rPr lang="ru-RU" sz="2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</a:t>
                      </a:r>
                      <a:r>
                        <a:rPr lang="en-US" sz="2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58557"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Успеваемость по итогам года, (</a:t>
                      </a: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%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24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63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65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75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+mn-lt"/>
                        </a:rPr>
                        <a:t>-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anchor="ctr"/>
                </a:tc>
              </a:tr>
              <a:tr h="6075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ЕГЭ, более 80 баллов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выпускников, набравших </a:t>
                      </a:r>
                      <a:r>
                        <a:rPr lang="ru-RU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по результатам 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26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+mn-lt"/>
                        </a:rPr>
                        <a:t>-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anchor="ctr"/>
                </a:tc>
              </a:tr>
              <a:tr h="15420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ЕГЭ, не преодолевших минимальный порог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выпускников, </a:t>
                      </a:r>
                      <a:r>
                        <a:rPr lang="ru-RU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по результатам, </a:t>
                      </a: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 том числе по предметам по выбору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+mn-lt"/>
                        </a:rPr>
                        <a:t>-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22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2191839"/>
            <a:ext cx="8252822" cy="723845"/>
          </a:xfrm>
        </p:spPr>
        <p:txBody>
          <a:bodyPr>
            <a:normAutofit/>
          </a:bodyPr>
          <a:lstStyle/>
          <a:p>
            <a:pPr lvl="1" algn="l"/>
            <a:r>
              <a:rPr lang="ru-RU" sz="3600" dirty="0" smtClean="0"/>
              <a:t>Трудоустройство выпускников</a:t>
            </a:r>
            <a:endParaRPr lang="ru-RU" dirty="0" smtClean="0"/>
          </a:p>
          <a:p>
            <a:pPr lvl="1" algn="l"/>
            <a:endParaRPr lang="ru-RU" dirty="0" smtClean="0"/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782412"/>
              </p:ext>
            </p:extLst>
          </p:nvPr>
        </p:nvGraphicFramePr>
        <p:xfrm>
          <a:off x="1663340" y="2922705"/>
          <a:ext cx="8691153" cy="3481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0706"/>
                <a:gridCol w="1027611"/>
                <a:gridCol w="1071154"/>
                <a:gridCol w="1027612"/>
                <a:gridCol w="984070"/>
              </a:tblGrid>
              <a:tr h="5764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2017/2018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2018/2019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2019/2020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2020/2021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57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выпускников</a:t>
                      </a:r>
                      <a:endParaRPr lang="ru-RU" sz="2400" b="0" dirty="0" smtClean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41</a:t>
                      </a:r>
                      <a:endParaRPr lang="ru-RU" sz="24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25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26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30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879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Поступили в ВУЗы в РФ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38</a:t>
                      </a:r>
                      <a:endParaRPr lang="ru-RU" sz="24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22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+mn-lt"/>
                        </a:rPr>
                        <a:t>-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anchor="ctr"/>
                </a:tc>
              </a:tr>
              <a:tr h="7271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Поступили в ВУЗы заграницей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+mn-lt"/>
                        </a:rPr>
                        <a:t>-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anchor="ctr"/>
                </a:tc>
              </a:tr>
              <a:tr h="8539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Работают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+mn-lt"/>
                        </a:rPr>
                        <a:t>-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28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927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3" y="222972"/>
            <a:ext cx="5589190" cy="58278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2191839"/>
            <a:ext cx="8252822" cy="723845"/>
          </a:xfrm>
        </p:spPr>
        <p:txBody>
          <a:bodyPr>
            <a:normAutofit fontScale="77500" lnSpcReduction="20000"/>
          </a:bodyPr>
          <a:lstStyle/>
          <a:p>
            <a:pPr lvl="1" algn="l"/>
            <a:r>
              <a:rPr lang="ru-RU" sz="3600" dirty="0" smtClean="0"/>
              <a:t>Внеурочная деятельность и дополнительное образование</a:t>
            </a:r>
          </a:p>
          <a:p>
            <a:pPr lvl="1" algn="l"/>
            <a:endParaRPr lang="ru-RU" dirty="0" smtClean="0"/>
          </a:p>
          <a:p>
            <a:pPr lvl="1" algn="l"/>
            <a:endParaRPr lang="ru-RU" dirty="0" smtClean="0"/>
          </a:p>
          <a:p>
            <a:pPr lvl="1" algn="l"/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6" y="318211"/>
            <a:ext cx="1139281" cy="1335208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301451"/>
              </p:ext>
            </p:extLst>
          </p:nvPr>
        </p:nvGraphicFramePr>
        <p:xfrm>
          <a:off x="2031999" y="3058472"/>
          <a:ext cx="8618584" cy="2941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517"/>
                <a:gridCol w="1085878"/>
                <a:gridCol w="1567543"/>
                <a:gridCol w="1349829"/>
                <a:gridCol w="2455817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2017/2018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2018/2019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2019/2020</a:t>
                      </a:r>
                      <a:endParaRPr lang="ru-RU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2020/2021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7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Количество бесплатных кружков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618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Количество платных кружков школы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</a:tr>
              <a:tr h="6531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Количество проектов </a:t>
                      </a:r>
                      <a:r>
                        <a:rPr lang="en-US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ORT 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</a:tr>
              <a:tr h="6183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Количество проектов ХЕФЦИБА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Нет информации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</a:t>
                      </a:r>
                      <a:br>
                        <a:rPr lang="ru-RU" sz="16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ru-RU" sz="16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(+ дистанционные)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80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732"/>
    </mc:Choice>
    <mc:Fallback xmlns="">
      <p:transition advTm="7732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638</Words>
  <Application>Microsoft Office PowerPoint</Application>
  <PresentationFormat>Широкоэкранный</PresentationFormat>
  <Paragraphs>228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</dc:title>
  <dc:creator>NOAH</dc:creator>
  <cp:lastModifiedBy>Золотов</cp:lastModifiedBy>
  <cp:revision>224</cp:revision>
  <dcterms:created xsi:type="dcterms:W3CDTF">2018-10-29T15:19:23Z</dcterms:created>
  <dcterms:modified xsi:type="dcterms:W3CDTF">2020-12-09T12:52:52Z</dcterms:modified>
</cp:coreProperties>
</file>